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56" r:id="rId3"/>
    <p:sldId id="258" r:id="rId4"/>
    <p:sldId id="259" r:id="rId5"/>
    <p:sldId id="260" r:id="rId6"/>
    <p:sldId id="261" r:id="rId7"/>
    <p:sldId id="262" r:id="rId8"/>
    <p:sldId id="268" r:id="rId9"/>
    <p:sldId id="257" r:id="rId10"/>
    <p:sldId id="269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0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81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8A00370-8C8E-45CD-B061-BEEA6516578A}" type="datetimeFigureOut">
              <a:rPr lang="en-US" smtClean="0"/>
              <a:t>12/15/2014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mps.canstockphoto.com/can-stock-photo_csp116246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00" r="2282" b="6903"/>
          <a:stretch/>
        </p:blipFill>
        <p:spPr bwMode="auto">
          <a:xfrm>
            <a:off x="457200" y="5011003"/>
            <a:ext cx="8150841" cy="154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3508977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 each component of </a:t>
            </a:r>
            <a:r>
              <a:rPr lang="en-US" sz="5400" b="1" u="sng" dirty="0" smtClean="0">
                <a:solidFill>
                  <a:schemeClr val="accent4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C.A.S.T.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85540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smtClean="0">
                <a:solidFill>
                  <a:schemeClr val="accent1"/>
                </a:solidFill>
              </a:rPr>
              <a:t>Continue</a:t>
            </a:r>
            <a:r>
              <a:rPr lang="en-US" sz="3000" b="1" smtClean="0">
                <a:solidFill>
                  <a:schemeClr val="accent1"/>
                </a:solidFill>
              </a:rPr>
              <a:t> </a:t>
            </a:r>
            <a:r>
              <a:rPr lang="en-US" sz="3000" b="1" dirty="0" smtClean="0">
                <a:solidFill>
                  <a:schemeClr val="accent1"/>
                </a:solidFill>
              </a:rPr>
              <a:t>writing the body paragraphs for your essay.</a:t>
            </a:r>
            <a:br>
              <a:rPr lang="en-US" sz="3000" b="1" dirty="0" smtClean="0">
                <a:solidFill>
                  <a:schemeClr val="accent1"/>
                </a:solidFill>
              </a:rPr>
            </a:br>
            <a:endParaRPr lang="en-US" sz="3000" b="1" dirty="0" smtClean="0">
              <a:solidFill>
                <a:schemeClr val="accent1"/>
              </a:solidFill>
            </a:endParaRPr>
          </a:p>
          <a:p>
            <a:r>
              <a:rPr lang="en-US" sz="3000" b="1" dirty="0" smtClean="0">
                <a:solidFill>
                  <a:schemeClr val="accent1"/>
                </a:solidFill>
              </a:rPr>
              <a:t>Remember, you need to reference at least one outside source in each paragraph</a:t>
            </a:r>
            <a:br>
              <a:rPr lang="en-US" sz="3000" b="1" dirty="0" smtClean="0">
                <a:solidFill>
                  <a:schemeClr val="accent1"/>
                </a:solidFill>
              </a:rPr>
            </a:br>
            <a:endParaRPr lang="en-US" sz="3000" b="1" dirty="0" smtClean="0">
              <a:solidFill>
                <a:schemeClr val="accent1"/>
              </a:solidFill>
            </a:endParaRPr>
          </a:p>
          <a:p>
            <a:r>
              <a:rPr lang="en-US" sz="3000" b="1" dirty="0" smtClean="0">
                <a:solidFill>
                  <a:schemeClr val="accent1"/>
                </a:solidFill>
              </a:rPr>
              <a:t>You need to have four body paragraphs </a:t>
            </a:r>
            <a:r>
              <a:rPr lang="en-US" sz="3000" b="1" i="1" u="sng" dirty="0" smtClean="0">
                <a:solidFill>
                  <a:schemeClr val="accent2"/>
                </a:solidFill>
              </a:rPr>
              <a:t>(for a total of 6)</a:t>
            </a:r>
            <a:endParaRPr lang="en-US" sz="3000" b="1" i="1" u="sng" dirty="0">
              <a:solidFill>
                <a:schemeClr val="accent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457200" y="5638800"/>
            <a:ext cx="8229600" cy="914400"/>
            <a:chOff x="457200" y="5638800"/>
            <a:chExt cx="8229600" cy="914400"/>
          </a:xfrm>
        </p:grpSpPr>
        <p:pic>
          <p:nvPicPr>
            <p:cNvPr id="10242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60233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Body Paragraphs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235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Paragraphs Should…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8077200" cy="3508977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/>
                </a:solidFill>
              </a:rPr>
              <a:t>Focus on </a:t>
            </a:r>
            <a:r>
              <a:rPr lang="en-US" sz="3500" b="1" u="sng" dirty="0" smtClean="0">
                <a:solidFill>
                  <a:srgbClr val="0B0BEF"/>
                </a:solidFill>
              </a:rPr>
              <a:t>one</a:t>
            </a:r>
            <a:r>
              <a:rPr lang="en-US" sz="3500" b="1" dirty="0" smtClean="0">
                <a:solidFill>
                  <a:srgbClr val="0B0BEF"/>
                </a:solidFill>
              </a:rPr>
              <a:t> clear topic</a:t>
            </a:r>
            <a:br>
              <a:rPr lang="en-US" sz="3500" b="1" dirty="0" smtClean="0">
                <a:solidFill>
                  <a:srgbClr val="0B0BEF"/>
                </a:solidFill>
              </a:rPr>
            </a:br>
            <a:endParaRPr lang="en-US" sz="3500" b="1" dirty="0" smtClean="0">
              <a:solidFill>
                <a:srgbClr val="0B0BEF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>
                <a:solidFill>
                  <a:schemeClr val="accent1"/>
                </a:solidFill>
              </a:rPr>
              <a:t>Be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rgbClr val="0B0BEF"/>
                </a:solidFill>
              </a:rPr>
              <a:t>unified, ordered, coherent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chemeClr val="accent1"/>
                </a:solidFill>
              </a:rPr>
              <a:t>and</a:t>
            </a:r>
            <a:r>
              <a:rPr lang="en-US" sz="3500" b="1" dirty="0" smtClean="0"/>
              <a:t> </a:t>
            </a:r>
            <a:r>
              <a:rPr lang="en-US" sz="3500" b="1" dirty="0" smtClean="0">
                <a:solidFill>
                  <a:srgbClr val="0B0BEF"/>
                </a:solidFill>
              </a:rPr>
              <a:t>complete</a:t>
            </a:r>
            <a:endParaRPr lang="en-US" sz="3500" b="1" dirty="0">
              <a:solidFill>
                <a:srgbClr val="0B0BEF"/>
              </a:solidFill>
            </a:endParaRPr>
          </a:p>
        </p:txBody>
      </p:sp>
      <p:pic>
        <p:nvPicPr>
          <p:cNvPr id="1026" name="Picture 2" descr="http://chronicle.com/blogs/linguafranca/files/2012/10/Writing-writing-31277215-579-61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70"/>
          <a:stretch/>
        </p:blipFill>
        <p:spPr bwMode="auto">
          <a:xfrm>
            <a:off x="5081492" y="3733800"/>
            <a:ext cx="2690908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images.clipartpanda.com/paragraph-clipart-lines-represent-tex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534136">
            <a:off x="2145768" y="4280516"/>
            <a:ext cx="1879516" cy="18795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9377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Unity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991" y="1676400"/>
            <a:ext cx="8201809" cy="3508977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solidFill>
                  <a:schemeClr val="accent1"/>
                </a:solidFill>
              </a:rPr>
              <a:t>Every paragraph is organized around </a:t>
            </a:r>
            <a:r>
              <a:rPr lang="en-US" sz="4500" b="1" dirty="0" smtClean="0">
                <a:solidFill>
                  <a:srgbClr val="0B0BEF"/>
                </a:solidFill>
              </a:rPr>
              <a:t>one single idea</a:t>
            </a:r>
            <a:endParaRPr lang="en-US" sz="4500" b="1" dirty="0">
              <a:solidFill>
                <a:srgbClr val="0B0BEF"/>
              </a:solidFill>
            </a:endParaRPr>
          </a:p>
        </p:txBody>
      </p:sp>
      <p:pic>
        <p:nvPicPr>
          <p:cNvPr id="3074" name="Picture 2" descr="http://woodworkingcarpentry.info/Pictures/idea%20clipar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3385" y="3851564"/>
            <a:ext cx="2100361" cy="25280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://images.clipartpanda.com/idea-clipart-royalty-free-idea-clipart-illustration-70650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19" r="10182" b="2290"/>
          <a:stretch/>
        </p:blipFill>
        <p:spPr bwMode="auto">
          <a:xfrm>
            <a:off x="5486400" y="3197941"/>
            <a:ext cx="2590800" cy="302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4911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</a:t>
            </a:r>
            <a:endParaRPr lang="en-US" sz="60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6019800" cy="4572000"/>
          </a:xfrm>
        </p:spPr>
        <p:txBody>
          <a:bodyPr>
            <a:normAutofit/>
          </a:bodyPr>
          <a:lstStyle/>
          <a:p>
            <a:r>
              <a:rPr lang="en-US" sz="3500" b="1" dirty="0">
                <a:solidFill>
                  <a:schemeClr val="accent1"/>
                </a:solidFill>
              </a:rPr>
              <a:t>T</a:t>
            </a:r>
            <a:r>
              <a:rPr lang="en-US" sz="3500" b="1" dirty="0" smtClean="0">
                <a:solidFill>
                  <a:schemeClr val="accent1"/>
                </a:solidFill>
              </a:rPr>
              <a:t>he </a:t>
            </a:r>
            <a:r>
              <a:rPr lang="en-US" sz="3500" b="1" dirty="0">
                <a:solidFill>
                  <a:schemeClr val="accent1"/>
                </a:solidFill>
              </a:rPr>
              <a:t>way </a:t>
            </a:r>
            <a:r>
              <a:rPr lang="en-US" sz="3500" b="1" dirty="0" smtClean="0">
                <a:solidFill>
                  <a:schemeClr val="accent1"/>
                </a:solidFill>
              </a:rPr>
              <a:t>a writer organizes their </a:t>
            </a:r>
            <a:r>
              <a:rPr lang="en-US" sz="3500" b="1" dirty="0">
                <a:solidFill>
                  <a:schemeClr val="accent1"/>
                </a:solidFill>
              </a:rPr>
              <a:t>supporting </a:t>
            </a:r>
            <a:r>
              <a:rPr lang="en-US" sz="3500" b="1" dirty="0" smtClean="0">
                <a:solidFill>
                  <a:schemeClr val="accent1"/>
                </a:solidFill>
              </a:rPr>
              <a:t>sentences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 smtClean="0">
                <a:solidFill>
                  <a:schemeClr val="accent1"/>
                </a:solidFill>
              </a:rPr>
              <a:t>Can be in </a:t>
            </a:r>
            <a:r>
              <a:rPr lang="en-US" sz="3500" b="1" dirty="0" smtClean="0">
                <a:solidFill>
                  <a:srgbClr val="0B0BEF"/>
                </a:solidFill>
              </a:rPr>
              <a:t>chronological </a:t>
            </a:r>
            <a:r>
              <a:rPr lang="en-US" sz="3500" b="1" dirty="0">
                <a:solidFill>
                  <a:srgbClr val="0B0BEF"/>
                </a:solidFill>
              </a:rPr>
              <a:t>order, order of importance, or another </a:t>
            </a:r>
            <a:r>
              <a:rPr lang="en-US" sz="3500" b="1" dirty="0" smtClean="0">
                <a:solidFill>
                  <a:srgbClr val="0B0BEF"/>
                </a:solidFill>
              </a:rPr>
              <a:t>logical order</a:t>
            </a:r>
            <a:endParaRPr lang="en-US" sz="3500" b="1" dirty="0">
              <a:solidFill>
                <a:srgbClr val="0B0BEF"/>
              </a:solidFill>
            </a:endParaRPr>
          </a:p>
        </p:txBody>
      </p:sp>
      <p:pic>
        <p:nvPicPr>
          <p:cNvPr id="4100" name="Picture 4" descr="http://www.myfavoritechildcare.com/images/clipart-pencil-checklist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4488" y="4191000"/>
            <a:ext cx="1990300" cy="19326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://images.clipartpanda.com/idea-clipart-clip-art-of-a-friendly-pencil-mascot-cartoon-character-with-a-bright-idea-by-toons4biz-23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0" r="21308" b="2969"/>
          <a:stretch/>
        </p:blipFill>
        <p:spPr bwMode="auto">
          <a:xfrm>
            <a:off x="6477000" y="914400"/>
            <a:ext cx="181774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82520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Coherence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69711"/>
            <a:ext cx="8229600" cy="3508977"/>
          </a:xfrm>
        </p:spPr>
        <p:txBody>
          <a:bodyPr>
            <a:normAutofit/>
          </a:bodyPr>
          <a:lstStyle/>
          <a:p>
            <a:r>
              <a:rPr lang="en-US" sz="3300" b="1" dirty="0" smtClean="0">
                <a:solidFill>
                  <a:schemeClr val="accent1"/>
                </a:solidFill>
              </a:rPr>
              <a:t>Makes </a:t>
            </a:r>
            <a:r>
              <a:rPr lang="en-US" sz="3300" b="1" dirty="0">
                <a:solidFill>
                  <a:schemeClr val="accent1"/>
                </a:solidFill>
              </a:rPr>
              <a:t>your writing </a:t>
            </a:r>
            <a:r>
              <a:rPr lang="en-US" sz="3300" b="1" dirty="0" smtClean="0">
                <a:solidFill>
                  <a:schemeClr val="accent1"/>
                </a:solidFill>
              </a:rPr>
              <a:t>understandable </a:t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 smtClean="0">
              <a:solidFill>
                <a:schemeClr val="accent1"/>
              </a:solidFill>
            </a:endParaRPr>
          </a:p>
          <a:p>
            <a:r>
              <a:rPr lang="en-US" sz="3300" b="1" dirty="0" smtClean="0">
                <a:solidFill>
                  <a:srgbClr val="0B0BEF"/>
                </a:solidFill>
              </a:rPr>
              <a:t>Sentences need </a:t>
            </a:r>
            <a:r>
              <a:rPr lang="en-US" sz="3300" b="1" dirty="0">
                <a:solidFill>
                  <a:srgbClr val="0B0BEF"/>
                </a:solidFill>
              </a:rPr>
              <a:t>to connect</a:t>
            </a:r>
            <a:r>
              <a:rPr lang="en-US" sz="3300" b="1" dirty="0"/>
              <a:t> </a:t>
            </a:r>
            <a:r>
              <a:rPr lang="en-US" sz="3300" b="1" dirty="0" smtClean="0">
                <a:solidFill>
                  <a:schemeClr val="accent1"/>
                </a:solidFill>
              </a:rPr>
              <a:t>and </a:t>
            </a:r>
            <a:r>
              <a:rPr lang="en-US" sz="3300" b="1" dirty="0">
                <a:solidFill>
                  <a:schemeClr val="accent1"/>
                </a:solidFill>
              </a:rPr>
              <a:t>work together as a </a:t>
            </a:r>
            <a:r>
              <a:rPr lang="en-US" sz="3300" b="1" dirty="0" smtClean="0">
                <a:solidFill>
                  <a:schemeClr val="accent1"/>
                </a:solidFill>
              </a:rPr>
              <a:t>whole</a:t>
            </a:r>
            <a:endParaRPr lang="en-US" sz="3300" b="1" dirty="0" smtClean="0"/>
          </a:p>
          <a:p>
            <a:r>
              <a:rPr lang="en-US" sz="3300" b="1" dirty="0">
                <a:solidFill>
                  <a:schemeClr val="accent1"/>
                </a:solidFill>
              </a:rPr>
              <a:t>T</a:t>
            </a:r>
            <a:r>
              <a:rPr lang="en-US" sz="3300" b="1" dirty="0" smtClean="0">
                <a:solidFill>
                  <a:schemeClr val="accent1"/>
                </a:solidFill>
              </a:rPr>
              <a:t>o </a:t>
            </a:r>
            <a:r>
              <a:rPr lang="en-US" sz="3300" b="1" dirty="0">
                <a:solidFill>
                  <a:schemeClr val="accent1"/>
                </a:solidFill>
              </a:rPr>
              <a:t>achieve coherency </a:t>
            </a:r>
            <a:r>
              <a:rPr lang="en-US" sz="3300" b="1" dirty="0" smtClean="0">
                <a:solidFill>
                  <a:srgbClr val="0B0BEF"/>
                </a:solidFill>
              </a:rPr>
              <a:t>use </a:t>
            </a:r>
            <a:r>
              <a:rPr lang="en-US" sz="3300" b="1" u="sng" dirty="0" smtClean="0">
                <a:solidFill>
                  <a:srgbClr val="0B0BEF"/>
                </a:solidFill>
              </a:rPr>
              <a:t>transitions</a:t>
            </a:r>
            <a:endParaRPr lang="en-US" sz="3300" b="1" u="sng" dirty="0">
              <a:solidFill>
                <a:srgbClr val="0B0BEF"/>
              </a:solidFill>
            </a:endParaRPr>
          </a:p>
        </p:txBody>
      </p:sp>
      <p:pic>
        <p:nvPicPr>
          <p:cNvPr id="4" name="Picture 2" descr="http://www.agr.state.il.us/wp-content/uploads/clip-art00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4419600"/>
            <a:ext cx="1905000" cy="19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://essayshark.com/blog/wp-content/uploads/2014/03/writing_clipart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1" y="4419600"/>
            <a:ext cx="2047302" cy="1982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8023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Completeness</a:t>
            </a:r>
            <a:endParaRPr lang="en-US" sz="450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/>
              <a:t> </a:t>
            </a:r>
            <a:r>
              <a:rPr lang="en-US" sz="3500" b="1" dirty="0">
                <a:solidFill>
                  <a:schemeClr val="accent1"/>
                </a:solidFill>
              </a:rPr>
              <a:t>P</a:t>
            </a:r>
            <a:r>
              <a:rPr lang="en-US" sz="3500" b="1" dirty="0" smtClean="0">
                <a:solidFill>
                  <a:schemeClr val="accent1"/>
                </a:solidFill>
              </a:rPr>
              <a:t>aragraph </a:t>
            </a:r>
            <a:r>
              <a:rPr lang="en-US" sz="3500" b="1" dirty="0">
                <a:solidFill>
                  <a:schemeClr val="accent1"/>
                </a:solidFill>
              </a:rPr>
              <a:t>is </a:t>
            </a:r>
            <a:r>
              <a:rPr lang="en-US" sz="3500" b="1" dirty="0" smtClean="0">
                <a:solidFill>
                  <a:schemeClr val="accent1"/>
                </a:solidFill>
              </a:rPr>
              <a:t>well-developed</a:t>
            </a:r>
            <a:r>
              <a:rPr lang="en-US" sz="3500" b="1" dirty="0" smtClean="0"/>
              <a:t/>
            </a:r>
            <a:br>
              <a:rPr lang="en-US" sz="3500" b="1" dirty="0" smtClean="0"/>
            </a:br>
            <a:endParaRPr lang="en-US" sz="3500" b="1" dirty="0" smtClean="0"/>
          </a:p>
          <a:p>
            <a:r>
              <a:rPr lang="en-US" sz="3500" b="1" dirty="0">
                <a:solidFill>
                  <a:srgbClr val="0B0BEF"/>
                </a:solidFill>
              </a:rPr>
              <a:t>A</a:t>
            </a:r>
            <a:r>
              <a:rPr lang="en-US" sz="3500" b="1" dirty="0" smtClean="0">
                <a:solidFill>
                  <a:srgbClr val="0B0BEF"/>
                </a:solidFill>
              </a:rPr>
              <a:t>ll </a:t>
            </a:r>
            <a:r>
              <a:rPr lang="en-US" sz="3500" b="1" dirty="0">
                <a:solidFill>
                  <a:srgbClr val="0B0BEF"/>
                </a:solidFill>
              </a:rPr>
              <a:t>sentences </a:t>
            </a:r>
            <a:r>
              <a:rPr lang="en-US" sz="3500" b="1" dirty="0" smtClean="0">
                <a:solidFill>
                  <a:schemeClr val="accent1"/>
                </a:solidFill>
              </a:rPr>
              <a:t>should clearly </a:t>
            </a:r>
            <a:r>
              <a:rPr lang="en-US" sz="3500" b="1" dirty="0">
                <a:solidFill>
                  <a:schemeClr val="accent1"/>
                </a:solidFill>
              </a:rPr>
              <a:t>and sufficiently</a:t>
            </a:r>
            <a:r>
              <a:rPr lang="en-US" sz="3500" b="1" dirty="0"/>
              <a:t> </a:t>
            </a:r>
            <a:r>
              <a:rPr lang="en-US" sz="3500" b="1" u="sng" dirty="0">
                <a:solidFill>
                  <a:srgbClr val="0B0BEF"/>
                </a:solidFill>
              </a:rPr>
              <a:t>support the main </a:t>
            </a:r>
            <a:r>
              <a:rPr lang="en-US" sz="3500" b="1" u="sng" dirty="0" smtClean="0">
                <a:solidFill>
                  <a:srgbClr val="0B0BEF"/>
                </a:solidFill>
              </a:rPr>
              <a:t>idea</a:t>
            </a:r>
          </a:p>
        </p:txBody>
      </p:sp>
      <p:pic>
        <p:nvPicPr>
          <p:cNvPr id="6146" name="Picture 2" descr="http://3.bp.blogspot.com/_-62BDqBrXps/TM7VQwurxJI/AAAAAAAACXU/36XHN9cDiLs/s1600/46255-Royalty-Free-RF-Clipart-Illustration-Of-A-Blue-Smartoon-Character-Completing-A-Jigzaw-Puzzl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191000"/>
            <a:ext cx="2667000" cy="2225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sr.photos2.fotosearch.com/bthumb/CSP/CSP992/k12383564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62"/>
          <a:stretch/>
        </p:blipFill>
        <p:spPr bwMode="auto">
          <a:xfrm>
            <a:off x="5181600" y="4305130"/>
            <a:ext cx="2376056" cy="21109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79621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5638800"/>
            <a:ext cx="8229600" cy="914400"/>
            <a:chOff x="457200" y="5638800"/>
            <a:chExt cx="8229600" cy="914400"/>
          </a:xfrm>
        </p:grpSpPr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chemeClr val="accent1"/>
                </a:solidFill>
              </a:rPr>
              <a:t>Read the following paragraph from a definition essay on happiness. </a:t>
            </a:r>
          </a:p>
          <a:p>
            <a:pPr marL="525780" indent="-457200">
              <a:buFont typeface="+mj-lt"/>
              <a:buAutoNum type="arabicPeriod"/>
            </a:pPr>
            <a:endParaRPr lang="en-US" sz="3300" b="1" dirty="0">
              <a:solidFill>
                <a:schemeClr val="accent1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rgbClr val="7030A0"/>
                </a:solidFill>
              </a:rPr>
              <a:t>Identify each component of C.A.S.T. by identifying each with a different color.</a:t>
            </a:r>
            <a:r>
              <a:rPr lang="en-US" sz="3300" b="1" dirty="0" smtClean="0">
                <a:solidFill>
                  <a:schemeClr val="accent1"/>
                </a:solidFill>
              </a:rPr>
              <a:t/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4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534400" cy="55626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	To </a:t>
            </a:r>
            <a:r>
              <a:rPr lang="en-US" b="1" dirty="0">
                <a:solidFill>
                  <a:srgbClr val="7030A0"/>
                </a:solidFill>
              </a:rPr>
              <a:t>begin with, social relations </a:t>
            </a:r>
            <a:r>
              <a:rPr lang="en-US" b="1" dirty="0" smtClean="0">
                <a:solidFill>
                  <a:srgbClr val="7030A0"/>
                </a:solidFill>
              </a:rPr>
              <a:t>are </a:t>
            </a:r>
            <a:r>
              <a:rPr lang="en-US" b="1" dirty="0">
                <a:solidFill>
                  <a:srgbClr val="7030A0"/>
                </a:solidFill>
              </a:rPr>
              <a:t>important for </a:t>
            </a:r>
            <a:r>
              <a:rPr lang="en-US" b="1" dirty="0" smtClean="0">
                <a:solidFill>
                  <a:srgbClr val="7030A0"/>
                </a:solidFill>
              </a:rPr>
              <a:t>people </a:t>
            </a:r>
            <a:r>
              <a:rPr lang="en-US" b="1" dirty="0">
                <a:solidFill>
                  <a:srgbClr val="7030A0"/>
                </a:solidFill>
              </a:rPr>
              <a:t>to be </a:t>
            </a:r>
            <a:r>
              <a:rPr lang="en-US" b="1" dirty="0" smtClean="0">
                <a:solidFill>
                  <a:srgbClr val="7030A0"/>
                </a:solidFill>
              </a:rPr>
              <a:t>happy. People need good </a:t>
            </a:r>
            <a:r>
              <a:rPr lang="en-US" b="1" dirty="0">
                <a:solidFill>
                  <a:srgbClr val="7030A0"/>
                </a:solidFill>
              </a:rPr>
              <a:t>relations with </a:t>
            </a:r>
            <a:r>
              <a:rPr lang="en-US" b="1" dirty="0" smtClean="0">
                <a:solidFill>
                  <a:srgbClr val="7030A0"/>
                </a:solidFill>
              </a:rPr>
              <a:t>others for </a:t>
            </a:r>
            <a:r>
              <a:rPr lang="en-US" b="1" dirty="0">
                <a:solidFill>
                  <a:srgbClr val="7030A0"/>
                </a:solidFill>
              </a:rPr>
              <a:t>peace </a:t>
            </a:r>
            <a:r>
              <a:rPr lang="en-US" b="1" dirty="0" smtClean="0">
                <a:solidFill>
                  <a:srgbClr val="7030A0"/>
                </a:solidFill>
              </a:rPr>
              <a:t>of </a:t>
            </a:r>
            <a:r>
              <a:rPr lang="en-US" b="1" dirty="0">
                <a:solidFill>
                  <a:srgbClr val="7030A0"/>
                </a:solidFill>
              </a:rPr>
              <a:t>mind. </a:t>
            </a:r>
            <a:r>
              <a:rPr lang="en-US" b="1" dirty="0" smtClean="0">
                <a:solidFill>
                  <a:srgbClr val="7030A0"/>
                </a:solidFill>
              </a:rPr>
              <a:t>When people </a:t>
            </a:r>
            <a:r>
              <a:rPr lang="en-US" b="1" dirty="0">
                <a:solidFill>
                  <a:srgbClr val="7030A0"/>
                </a:solidFill>
              </a:rPr>
              <a:t>have </a:t>
            </a:r>
            <a:r>
              <a:rPr lang="en-US" b="1" dirty="0" smtClean="0">
                <a:solidFill>
                  <a:srgbClr val="7030A0"/>
                </a:solidFill>
              </a:rPr>
              <a:t>friends </a:t>
            </a:r>
            <a:r>
              <a:rPr lang="en-US" b="1" dirty="0">
                <a:solidFill>
                  <a:srgbClr val="7030A0"/>
                </a:solidFill>
              </a:rPr>
              <a:t>with whom </a:t>
            </a:r>
            <a:r>
              <a:rPr lang="en-US" b="1" dirty="0" smtClean="0">
                <a:solidFill>
                  <a:srgbClr val="7030A0"/>
                </a:solidFill>
              </a:rPr>
              <a:t>they </a:t>
            </a:r>
            <a:r>
              <a:rPr lang="en-US" b="1" dirty="0">
                <a:solidFill>
                  <a:srgbClr val="7030A0"/>
                </a:solidFill>
              </a:rPr>
              <a:t>can share </a:t>
            </a:r>
            <a:r>
              <a:rPr lang="en-US" b="1" dirty="0" smtClean="0">
                <a:solidFill>
                  <a:srgbClr val="7030A0"/>
                </a:solidFill>
              </a:rPr>
              <a:t>their worries and joy, they are happier. Social relationships affect a person’s emotional well-being, and physical health as well. Studies have consistently proven that, “social relationships—quantity </a:t>
            </a:r>
            <a:r>
              <a:rPr lang="en-US" b="1" dirty="0">
                <a:solidFill>
                  <a:srgbClr val="7030A0"/>
                </a:solidFill>
              </a:rPr>
              <a:t>and quality—affect mental health, health </a:t>
            </a:r>
            <a:r>
              <a:rPr lang="en-US" b="1" dirty="0" smtClean="0">
                <a:solidFill>
                  <a:srgbClr val="7030A0"/>
                </a:solidFill>
              </a:rPr>
              <a:t>behavior [and] physical health” (Umberson 2011). Even though, social relationships contributes to a person’s happiness, independence also improves someone’s joy in life. 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248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Brightness">
      <a:dk1>
        <a:sysClr val="windowText" lastClr="000000"/>
      </a:dk1>
      <a:lt1>
        <a:sysClr val="window" lastClr="FFFFFF"/>
      </a:lt1>
      <a:dk2>
        <a:srgbClr val="B9320D"/>
      </a:dk2>
      <a:lt2>
        <a:srgbClr val="5A1227"/>
      </a:lt2>
      <a:accent1>
        <a:srgbClr val="D9437C"/>
      </a:accent1>
      <a:accent2>
        <a:srgbClr val="6040BA"/>
      </a:accent2>
      <a:accent3>
        <a:srgbClr val="00B050"/>
      </a:accent3>
      <a:accent4>
        <a:srgbClr val="5A1227"/>
      </a:accent4>
      <a:accent5>
        <a:srgbClr val="D63664"/>
      </a:accent5>
      <a:accent6>
        <a:srgbClr val="FEA022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188</TotalTime>
  <Words>87</Words>
  <Application>Microsoft Office PowerPoint</Application>
  <PresentationFormat>On-screen Show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Austin</vt:lpstr>
      <vt:lpstr>Do Now!</vt:lpstr>
      <vt:lpstr>Body Paragraphs</vt:lpstr>
      <vt:lpstr>Paragraphs Should…</vt:lpstr>
      <vt:lpstr>Unity</vt:lpstr>
      <vt:lpstr>Order</vt:lpstr>
      <vt:lpstr>Coherence</vt:lpstr>
      <vt:lpstr>Completeness</vt:lpstr>
      <vt:lpstr>Together…</vt:lpstr>
      <vt:lpstr>PowerPoint Presentation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31</cp:revision>
  <dcterms:created xsi:type="dcterms:W3CDTF">2014-12-06T22:09:15Z</dcterms:created>
  <dcterms:modified xsi:type="dcterms:W3CDTF">2014-12-15T12:21:17Z</dcterms:modified>
</cp:coreProperties>
</file>